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95" r:id="rId2"/>
    <p:sldId id="296" r:id="rId3"/>
    <p:sldId id="310" r:id="rId4"/>
    <p:sldId id="317" r:id="rId5"/>
    <p:sldId id="319" r:id="rId6"/>
    <p:sldId id="320" r:id="rId7"/>
    <p:sldId id="322" r:id="rId8"/>
    <p:sldId id="323" r:id="rId9"/>
    <p:sldId id="321" r:id="rId10"/>
    <p:sldId id="324" r:id="rId11"/>
    <p:sldId id="325" r:id="rId12"/>
    <p:sldId id="327" r:id="rId13"/>
    <p:sldId id="326" r:id="rId14"/>
    <p:sldId id="329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397F8A-BEE2-20B7-3938-3043DD29FEC0}" name="Hustad, Carolyn M" initials="HCM" userId="S::Hustadca@merck.com::af9e675b-4329-4ce9-9d64-092ab2c9d4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4660"/>
  </p:normalViewPr>
  <p:slideViewPr>
    <p:cSldViewPr snapToGrid="0">
      <p:cViewPr>
        <p:scale>
          <a:sx n="125" d="100"/>
          <a:sy n="125" d="100"/>
        </p:scale>
        <p:origin x="618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CA6CB-9A6C-6043-9E28-8742B37C52AD}" type="datetimeFigureOut">
              <a:rPr lang="en-US" smtClean="0"/>
              <a:t>8/11/2023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49D4D-568C-2641-B360-BD4A87EDB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4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1961948208,&quot;Placement&quot;:&quot;Header&quot;,&quot;Top&quot;:0.0,&quot;Left&quot;:0.0,&quot;SlideWidth&quot;:720,&quot;SlideHeight&quot;:405}">
            <a:extLst>
              <a:ext uri="{FF2B5EF4-FFF2-40B4-BE49-F238E27FC236}">
                <a16:creationId xmlns:a16="http://schemas.microsoft.com/office/drawing/2014/main" id="{BEAA83D7-8A96-F3DD-154B-A57174DB6109}"/>
              </a:ext>
            </a:extLst>
          </p:cNvPr>
          <p:cNvSpPr txBox="1"/>
          <p:nvPr userDrawn="1"/>
        </p:nvSpPr>
        <p:spPr>
          <a:xfrm>
            <a:off x="0" y="0"/>
            <a:ext cx="107033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8E6A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03007995.2021.190036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theacse.com/2021/slides/18.%20Dikran%20Toroser_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pjournals.org/doi/10.7326/M22-146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ismpp.org/gpp-2022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18412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the-lancet-voic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474" y="1433512"/>
            <a:ext cx="5334000" cy="1381125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buClr>
                <a:srgbClr val="0070C0"/>
              </a:buClr>
            </a:pPr>
            <a:r>
              <a:rPr lang="en-US" sz="2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Diversity, Equity &amp; Inclusion (DE&amp;I) &amp; Good Publication Practice: </a:t>
            </a:r>
          </a:p>
          <a:p>
            <a:pPr algn="l">
              <a:spcBef>
                <a:spcPts val="0"/>
              </a:spcBef>
              <a:buClr>
                <a:srgbClr val="0070C0"/>
              </a:buClr>
            </a:pPr>
            <a:r>
              <a:rPr lang="en-US" sz="2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Adapting to the Digital Era</a:t>
            </a: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4674" y="3159918"/>
            <a:ext cx="4724400" cy="37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Dikran Toroser, PhD CMPP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4674" y="3505199"/>
            <a:ext cx="4724400" cy="37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Merck &amp; Co, Inc. Rahway, NJ, USA</a:t>
            </a:r>
          </a:p>
        </p:txBody>
      </p:sp>
    </p:spTree>
    <p:extLst>
      <p:ext uri="{BB962C8B-B14F-4D97-AF65-F5344CB8AC3E}">
        <p14:creationId xmlns:p14="http://schemas.microsoft.com/office/powerpoint/2010/main" val="4224026087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810D27-CC72-A627-743B-B5845D98E4F9}"/>
              </a:ext>
            </a:extLst>
          </p:cNvPr>
          <p:cNvSpPr txBox="1">
            <a:spLocks/>
          </p:cNvSpPr>
          <p:nvPr/>
        </p:nvSpPr>
        <p:spPr>
          <a:xfrm>
            <a:off x="8525021" y="59945"/>
            <a:ext cx="5178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19401C-3B1C-883E-CD89-719B019A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6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and Risks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8A7F0A-A982-9FB6-7E0F-A8864E6B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7" y="1035868"/>
            <a:ext cx="8229600" cy="2841447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SPEED: Concerns…retractions and bias</a:t>
            </a:r>
          </a:p>
          <a:p>
            <a:pPr marL="914400" lvl="1" indent="-342900">
              <a:buClrTx/>
              <a:buFont typeface="Franklin Gothic Medium" panose="020B0603020102020204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peer-review speed/quality</a:t>
            </a:r>
          </a:p>
          <a:p>
            <a:pPr marL="914400" lvl="1" indent="-342900">
              <a:buClrTx/>
              <a:buFont typeface="Franklin Gothic Medium" panose="020B0603020102020204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publication bias….(cherry picking?)</a:t>
            </a:r>
          </a:p>
          <a:p>
            <a:pPr marL="914400" lvl="1" indent="-342900">
              <a:spcAft>
                <a:spcPts val="1200"/>
              </a:spcAft>
              <a:buClrTx/>
              <a:buFont typeface="Franklin Gothic Medium" panose="020B0603020102020204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cost of OA publishing/inequality </a:t>
            </a:r>
          </a:p>
          <a:p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AI: HUGELY powerful…could have unintended consequences</a:t>
            </a:r>
          </a:p>
          <a:p>
            <a:pPr marL="914400" lvl="1" indent="-342900">
              <a:lnSpc>
                <a:spcPct val="100000"/>
              </a:lnSpc>
              <a:buClrTx/>
              <a:buFont typeface="Franklin Gothic Medium" panose="020B0603020102020204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Potential challenge: use of generative AI inappropriately</a:t>
            </a:r>
          </a:p>
          <a:p>
            <a:pPr marL="914400" lvl="1" indent="-342900">
              <a:lnSpc>
                <a:spcPct val="100000"/>
              </a:lnSpc>
              <a:buClrTx/>
              <a:buFont typeface="Franklin Gothic Medium" panose="020B0603020102020204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Potential Inaccuracies</a:t>
            </a:r>
          </a:p>
          <a:p>
            <a:pPr marL="914400" lvl="1" indent="-342900">
              <a:lnSpc>
                <a:spcPct val="100000"/>
              </a:lnSpc>
              <a:buClrTx/>
              <a:buFont typeface="Franklin Gothic Medium" panose="020B0603020102020204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Potential Biases not yet defined, ethical framework not yet</a:t>
            </a:r>
            <a:r>
              <a:rPr lang="en-US" sz="2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fully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 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504F0-BEF8-9CC5-C61E-969C4639128F}"/>
              </a:ext>
            </a:extLst>
          </p:cNvPr>
          <p:cNvSpPr txBox="1"/>
          <p:nvPr/>
        </p:nvSpPr>
        <p:spPr>
          <a:xfrm>
            <a:off x="407962" y="3831971"/>
            <a:ext cx="4844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AMWA-EMWA-ISMPP joint position statement on med pubs, preprints &amp; peer review</a:t>
            </a:r>
          </a:p>
          <a:p>
            <a:r>
              <a:rPr lang="en-US" sz="1050" dirty="0">
                <a:hlinkClick r:id="rId3"/>
              </a:rPr>
              <a:t>https://www.tandfonline.com/doi/full/10.1080/03007995.2021.1900365</a:t>
            </a:r>
            <a:endParaRPr lang="en-US" sz="105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26E1E-28D0-F7F1-A3B1-ED483E1BE114}"/>
              </a:ext>
            </a:extLst>
          </p:cNvPr>
          <p:cNvCxnSpPr/>
          <p:nvPr/>
        </p:nvCxnSpPr>
        <p:spPr>
          <a:xfrm>
            <a:off x="407962" y="910239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0EBC84-FAEF-12AC-1B27-D2D0F7F5BD74}"/>
              </a:ext>
            </a:extLst>
          </p:cNvPr>
          <p:cNvSpPr txBox="1"/>
          <p:nvPr/>
        </p:nvSpPr>
        <p:spPr>
          <a:xfrm>
            <a:off x="414996" y="4178743"/>
            <a:ext cx="55695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https://theacse.com/2021/slides/18.%20Dikran%20Toroser_.pptx</a:t>
            </a:r>
            <a:endParaRPr lang="en-US" sz="10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4998FF-5AD8-9D13-B6EF-A4B6B555D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113" y="333399"/>
            <a:ext cx="2442531" cy="157239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087111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810D27-CC72-A627-743B-B5845D98E4F9}"/>
              </a:ext>
            </a:extLst>
          </p:cNvPr>
          <p:cNvSpPr txBox="1">
            <a:spLocks/>
          </p:cNvSpPr>
          <p:nvPr/>
        </p:nvSpPr>
        <p:spPr>
          <a:xfrm>
            <a:off x="8646318" y="59945"/>
            <a:ext cx="3965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E9118DC-E98C-5C80-FC41-4FBE758A07D9}"/>
              </a:ext>
            </a:extLst>
          </p:cNvPr>
          <p:cNvSpPr txBox="1">
            <a:spLocks/>
          </p:cNvSpPr>
          <p:nvPr/>
        </p:nvSpPr>
        <p:spPr>
          <a:xfrm>
            <a:off x="6985487" y="5994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8F9A1-A073-9394-6728-48304BEF8614}"/>
              </a:ext>
            </a:extLst>
          </p:cNvPr>
          <p:cNvCxnSpPr/>
          <p:nvPr/>
        </p:nvCxnSpPr>
        <p:spPr>
          <a:xfrm>
            <a:off x="781703" y="4307206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3C58FACD-444B-B992-5DA6-89DDB9C3330A}"/>
              </a:ext>
            </a:extLst>
          </p:cNvPr>
          <p:cNvSpPr txBox="1">
            <a:spLocks/>
          </p:cNvSpPr>
          <p:nvPr/>
        </p:nvSpPr>
        <p:spPr>
          <a:xfrm>
            <a:off x="428910" y="1039570"/>
            <a:ext cx="8610600" cy="103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reduction for our “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normal”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Arial" panose="020B0604020202020204" pitchFamily="34" charset="0"/>
              <a:buChar char="–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GUIDELINES: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(eg.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GPP 2022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EQUATOR network)</a:t>
            </a:r>
          </a:p>
          <a:p>
            <a:pPr marL="685800" lvl="1" indent="-342900">
              <a:buFont typeface="Arial" panose="020B0604020202020204" pitchFamily="34" charset="0"/>
              <a:buChar char="–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EDUCATION: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ACSE, -workshops, professional organizations</a:t>
            </a:r>
          </a:p>
          <a:p>
            <a:pPr marL="800100" lvl="1" indent="-342900"/>
            <a:endParaRPr lang="en-US" sz="2400" dirty="0">
              <a:latin typeface="Cambria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2E22C-2570-5876-971C-70FD60FC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928" y="209200"/>
            <a:ext cx="1630599" cy="107722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B39412-4B2A-F940-F348-5A0A4A88C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" t="4934" r="4934" b="230"/>
          <a:stretch/>
        </p:blipFill>
        <p:spPr>
          <a:xfrm>
            <a:off x="7169727" y="4124073"/>
            <a:ext cx="1739378" cy="8102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EA591F2A-C18D-3289-3D8C-FE8FEE52A0FC}"/>
              </a:ext>
            </a:extLst>
          </p:cNvPr>
          <p:cNvSpPr txBox="1">
            <a:spLocks/>
          </p:cNvSpPr>
          <p:nvPr/>
        </p:nvSpPr>
        <p:spPr>
          <a:xfrm>
            <a:off x="428910" y="2158863"/>
            <a:ext cx="7848600" cy="1017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DECENTRALIZATION and regions</a:t>
            </a:r>
          </a:p>
          <a:p>
            <a:pPr marL="685800" lvl="1" indent="-342900">
              <a:buFont typeface="Arial" panose="020B0604020202020204" pitchFamily="34" charset="0"/>
              <a:buChar char="–"/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Nuance…Cultural sensitivity</a:t>
            </a:r>
          </a:p>
          <a:p>
            <a:pPr marL="685800" lvl="1" indent="-342900">
              <a:buFont typeface="Arial" panose="020B0604020202020204" pitchFamily="34" charset="0"/>
              <a:buChar char="–"/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Access to REGIONAL Healthcare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9600088-4ACC-3136-820A-9DD689C944AD}"/>
              </a:ext>
            </a:extLst>
          </p:cNvPr>
          <p:cNvSpPr txBox="1">
            <a:spLocks/>
          </p:cNvSpPr>
          <p:nvPr/>
        </p:nvSpPr>
        <p:spPr>
          <a:xfrm>
            <a:off x="428910" y="2416722"/>
            <a:ext cx="7848600" cy="177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endParaRPr lang="en-US" sz="2400" b="1" dirty="0">
              <a:latin typeface="Cambria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B9365BC-541E-4840-CC68-4569CAA0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2" y="103729"/>
            <a:ext cx="3166296" cy="8572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NORMAL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33899B4-DD4F-42D2-D003-6CF7295DE7B2}"/>
              </a:ext>
            </a:extLst>
          </p:cNvPr>
          <p:cNvSpPr txBox="1">
            <a:spLocks/>
          </p:cNvSpPr>
          <p:nvPr/>
        </p:nvSpPr>
        <p:spPr>
          <a:xfrm>
            <a:off x="506282" y="3159922"/>
            <a:ext cx="7848600" cy="1017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ADAPTATION and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</a:p>
          <a:p>
            <a:pPr marL="685800" lvl="1" indent="-342900">
              <a:buFont typeface="Arial" panose="020B0604020202020204" pitchFamily="34" charset="0"/>
              <a:buChar char="–"/>
            </a:pP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generation</a:t>
            </a:r>
          </a:p>
          <a:p>
            <a:pPr marL="685800" lvl="1" indent="-342900">
              <a:buFont typeface="Arial" panose="020B0604020202020204" pitchFamily="34" charset="0"/>
              <a:buChar char="–"/>
            </a:pPr>
            <a:r>
              <a:rPr lang="en-US" sz="19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and Definitions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336F3E-2B91-3D58-E675-559552DF25DB}"/>
              </a:ext>
            </a:extLst>
          </p:cNvPr>
          <p:cNvCxnSpPr>
            <a:cxnSpLocks/>
          </p:cNvCxnSpPr>
          <p:nvPr/>
        </p:nvCxnSpPr>
        <p:spPr>
          <a:xfrm>
            <a:off x="428910" y="882386"/>
            <a:ext cx="599299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484559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22B44FA-27D1-3366-3EB1-B5E8BEEB462A}"/>
              </a:ext>
            </a:extLst>
          </p:cNvPr>
          <p:cNvSpPr txBox="1">
            <a:spLocks/>
          </p:cNvSpPr>
          <p:nvPr/>
        </p:nvSpPr>
        <p:spPr>
          <a:xfrm>
            <a:off x="8689473" y="59945"/>
            <a:ext cx="3534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5A3249-BEDD-A894-741C-73F2BEB5CAE1}"/>
              </a:ext>
            </a:extLst>
          </p:cNvPr>
          <p:cNvCxnSpPr/>
          <p:nvPr/>
        </p:nvCxnSpPr>
        <p:spPr>
          <a:xfrm>
            <a:off x="563652" y="4504155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92B74292-14DF-F8F0-3FA1-111E20CDE416}"/>
              </a:ext>
            </a:extLst>
          </p:cNvPr>
          <p:cNvSpPr txBox="1">
            <a:spLocks/>
          </p:cNvSpPr>
          <p:nvPr/>
        </p:nvSpPr>
        <p:spPr>
          <a:xfrm>
            <a:off x="513697" y="1190887"/>
            <a:ext cx="7848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ACCESS to publications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incorporating DE&amp;I concepts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GLOBAL DEMOGRAPHIC of pubs consumers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to the public domain is increasing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use is here and will </a:t>
            </a:r>
            <a:r>
              <a:rPr lang="en-US" sz="21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away…</a:t>
            </a:r>
          </a:p>
          <a:p>
            <a:pPr marL="914400" lvl="1" indent="-342900">
              <a:lnSpc>
                <a:spcPct val="80000"/>
              </a:lnSpc>
              <a:spcBef>
                <a:spcPts val="375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Enhancements and efficiencies AI offers are real</a:t>
            </a:r>
          </a:p>
          <a:p>
            <a:pPr marL="914400" lvl="1" indent="-342900">
              <a:lnSpc>
                <a:spcPct val="80000"/>
              </a:lnSpc>
              <a:spcBef>
                <a:spcPts val="375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Guidelines and Ethical frameworks will be needed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UNPRECEDENTED/exciting times in publications!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solidFill>
                <a:srgbClr val="2BA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100" b="1" dirty="0">
              <a:solidFill>
                <a:srgbClr val="2BA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244141C-66BD-0814-1FCC-01468C55FD77}"/>
              </a:ext>
            </a:extLst>
          </p:cNvPr>
          <p:cNvSpPr txBox="1">
            <a:spLocks/>
          </p:cNvSpPr>
          <p:nvPr/>
        </p:nvSpPr>
        <p:spPr>
          <a:xfrm>
            <a:off x="570688" y="469259"/>
            <a:ext cx="5067332" cy="48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State</a:t>
            </a:r>
            <a:endParaRPr lang="en-US" sz="2100" b="1" dirty="0">
              <a:solidFill>
                <a:srgbClr val="2BA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0E88B6-AE62-0017-F398-E3BD11E5B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94" y="231575"/>
            <a:ext cx="2335479" cy="10466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C8CF50-1444-B9E0-A786-929BA42D53C9}"/>
              </a:ext>
            </a:extLst>
          </p:cNvPr>
          <p:cNvCxnSpPr>
            <a:cxnSpLocks/>
          </p:cNvCxnSpPr>
          <p:nvPr/>
        </p:nvCxnSpPr>
        <p:spPr>
          <a:xfrm>
            <a:off x="431965" y="1037131"/>
            <a:ext cx="534477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40542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8CDA9F9-FA13-6E69-4EE1-1B0CA2569CFE}"/>
              </a:ext>
            </a:extLst>
          </p:cNvPr>
          <p:cNvSpPr txBox="1">
            <a:spLocks/>
          </p:cNvSpPr>
          <p:nvPr/>
        </p:nvSpPr>
        <p:spPr>
          <a:xfrm>
            <a:off x="8489851" y="59945"/>
            <a:ext cx="5530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9E497A-CA5A-B328-ED25-C5587A569AEC}"/>
              </a:ext>
            </a:extLst>
          </p:cNvPr>
          <p:cNvSpPr>
            <a:spLocks noGrp="1"/>
          </p:cNvSpPr>
          <p:nvPr/>
        </p:nvSpPr>
        <p:spPr>
          <a:xfrm>
            <a:off x="595745" y="1857368"/>
            <a:ext cx="3976255" cy="302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Bridges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 Baltzer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Leslie Citrome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DeTora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Di Biasi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Dormer</a:t>
            </a:r>
          </a:p>
          <a:p>
            <a:pPr>
              <a:buClr>
                <a:srgbClr val="0070C0"/>
              </a:buClr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C7E4781-A3F6-C6F6-6873-6AF53492A9B9}"/>
              </a:ext>
            </a:extLst>
          </p:cNvPr>
          <p:cNvSpPr>
            <a:spLocks noGrp="1"/>
          </p:cNvSpPr>
          <p:nvPr/>
        </p:nvSpPr>
        <p:spPr>
          <a:xfrm>
            <a:off x="3983180" y="1857368"/>
            <a:ext cx="3846318" cy="272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Eline Hanekamp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Trevor Lane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Plunkett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Sykes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Dikran Toroser</a:t>
            </a:r>
          </a:p>
          <a:p>
            <a:pPr>
              <a:buClr>
                <a:srgbClr val="0070C0"/>
              </a:buClr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Vanderlinden</a:t>
            </a:r>
          </a:p>
          <a:p>
            <a:pPr>
              <a:buClr>
                <a:srgbClr val="0070C0"/>
              </a:buClr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DEC979E-491A-CBAC-28E7-ECEF85C1F50D}"/>
              </a:ext>
            </a:extLst>
          </p:cNvPr>
          <p:cNvSpPr txBox="1">
            <a:spLocks/>
          </p:cNvSpPr>
          <p:nvPr/>
        </p:nvSpPr>
        <p:spPr>
          <a:xfrm>
            <a:off x="536793" y="372222"/>
            <a:ext cx="5067332" cy="48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2100" b="1" dirty="0">
              <a:solidFill>
                <a:srgbClr val="2BAA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A888E8-A837-797F-EBFF-21A70B63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073" y="1086853"/>
            <a:ext cx="4337052" cy="4879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GPP 2022 Authoring Team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CEE098-C19A-2440-280A-DA26A86B4885}"/>
              </a:ext>
            </a:extLst>
          </p:cNvPr>
          <p:cNvCxnSpPr/>
          <p:nvPr/>
        </p:nvCxnSpPr>
        <p:spPr>
          <a:xfrm>
            <a:off x="403864" y="914820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55142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843C8F5-9E3D-6381-D2B3-DC49414D641A}"/>
              </a:ext>
            </a:extLst>
          </p:cNvPr>
          <p:cNvSpPr txBox="1">
            <a:spLocks/>
          </p:cNvSpPr>
          <p:nvPr/>
        </p:nvSpPr>
        <p:spPr>
          <a:xfrm>
            <a:off x="8506437" y="59945"/>
            <a:ext cx="536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4EE76E8-3BE8-63CD-D849-A0A8DE86E927}"/>
              </a:ext>
            </a:extLst>
          </p:cNvPr>
          <p:cNvSpPr txBox="1">
            <a:spLocks/>
          </p:cNvSpPr>
          <p:nvPr/>
        </p:nvSpPr>
        <p:spPr>
          <a:xfrm>
            <a:off x="432287" y="283117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QUESTIONS/Comments/Discussion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79550FF-9A96-6386-22AA-8161BCA30C54}"/>
              </a:ext>
            </a:extLst>
          </p:cNvPr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622A34-DAD3-EB4C-40CC-8CEE68674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813"/>
          <a:stretch/>
        </p:blipFill>
        <p:spPr>
          <a:xfrm>
            <a:off x="2798048" y="1138466"/>
            <a:ext cx="2297174" cy="3204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2D223-2273-EC2E-7AD9-2B138D02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548" y="1535498"/>
            <a:ext cx="1194252" cy="9721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E99468-9C02-BA10-4A5D-BDE1D33865D9}"/>
              </a:ext>
            </a:extLst>
          </p:cNvPr>
          <p:cNvCxnSpPr/>
          <p:nvPr/>
        </p:nvCxnSpPr>
        <p:spPr>
          <a:xfrm>
            <a:off x="432287" y="833149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1688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42925" y="595312"/>
            <a:ext cx="655320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DISCLAIMER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All opinions are the author’s and do NOT necessarily reflect the opinions of their present or past employers or any professional organization</a:t>
            </a:r>
          </a:p>
          <a:p>
            <a:pPr marL="342900" lvl="0" indent="-342900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7048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89A5AEF-F723-B713-98F3-F102466E7AE4}"/>
              </a:ext>
            </a:extLst>
          </p:cNvPr>
          <p:cNvSpPr txBox="1">
            <a:spLocks/>
          </p:cNvSpPr>
          <p:nvPr/>
        </p:nvSpPr>
        <p:spPr>
          <a:xfrm>
            <a:off x="8745467" y="68334"/>
            <a:ext cx="2974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155FBC-DAF6-3349-D24F-0DD2B3422BCE}"/>
              </a:ext>
            </a:extLst>
          </p:cNvPr>
          <p:cNvCxnSpPr/>
          <p:nvPr/>
        </p:nvCxnSpPr>
        <p:spPr>
          <a:xfrm>
            <a:off x="570688" y="1065266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02357854-F2F2-420F-5D0E-C48F5302EFE8}"/>
              </a:ext>
            </a:extLst>
          </p:cNvPr>
          <p:cNvSpPr txBox="1">
            <a:spLocks/>
          </p:cNvSpPr>
          <p:nvPr/>
        </p:nvSpPr>
        <p:spPr>
          <a:xfrm>
            <a:off x="864326" y="373561"/>
            <a:ext cx="192593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FCA3BD-0E41-AEEE-E4D4-7FD17A151068}"/>
              </a:ext>
            </a:extLst>
          </p:cNvPr>
          <p:cNvSpPr txBox="1">
            <a:spLocks/>
          </p:cNvSpPr>
          <p:nvPr/>
        </p:nvSpPr>
        <p:spPr>
          <a:xfrm>
            <a:off x="491532" y="1171339"/>
            <a:ext cx="7664207" cy="3230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GPP 2022: 4</a:t>
            </a:r>
            <a:r>
              <a:rPr lang="en-US" sz="1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iteration of GPP…it’s 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access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content includes: </a:t>
            </a:r>
            <a:endParaRPr lang="en-US" sz="1600" dirty="0">
              <a:solidFill>
                <a:srgbClr val="0070C0"/>
              </a:solidFill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Diversity, Equity &amp; Inclusion [DE&amp;I], Plain Language Summaries [PLS-Ps] and Enhanced content [EC]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TRENDS: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APAC, Demographics, Post-pandemic publication landscape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ERA: ENTRY POINTS TO MEDICAL DATA and AI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 Democratization of Medical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Future State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18376-D486-39B1-47AC-5CC96622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366" y="196867"/>
            <a:ext cx="1943101" cy="6858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908022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E50417-9102-95DF-97EE-D0B51098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020" y="0"/>
            <a:ext cx="7462661" cy="941541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GPP 2022…what are the updates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description, and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2E444-8E9F-6EE7-0CED-31B9B24DC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502" y="926137"/>
            <a:ext cx="7462661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summary from ISMPP pub planning workshop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5.5-pages in 2003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32-page guideline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GPP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4C7A1-A815-C40E-A788-96ECE5D82CE9}"/>
              </a:ext>
            </a:extLst>
          </p:cNvPr>
          <p:cNvSpPr txBox="1"/>
          <p:nvPr/>
        </p:nvSpPr>
        <p:spPr>
          <a:xfrm>
            <a:off x="832935" y="4165364"/>
            <a:ext cx="477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GPP 2022: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https://www.acpjournals.org/doi/10.7326/M22-1460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AB473-7FC9-0D28-31FE-DFDA84F2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5" y="1553623"/>
            <a:ext cx="4521974" cy="25288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34EBB8-DDEB-B046-9559-DD497794C4CB}"/>
              </a:ext>
            </a:extLst>
          </p:cNvPr>
          <p:cNvSpPr txBox="1"/>
          <p:nvPr/>
        </p:nvSpPr>
        <p:spPr>
          <a:xfrm>
            <a:off x="6486526" y="1773085"/>
            <a:ext cx="273367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ISMPP WEB PORTAL</a:t>
            </a:r>
            <a:endParaRPr lang="en-US" dirty="0">
              <a:solidFill>
                <a:srgbClr val="0070C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954F7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sz="1200" dirty="0">
                <a:solidFill>
                  <a:srgbClr val="954F7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ismpp</a:t>
            </a:r>
            <a:r>
              <a:rPr lang="en-US" dirty="0">
                <a:solidFill>
                  <a:srgbClr val="954F7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.org/gpp-2022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B2FE04-1084-9B55-8B33-633A6605D924}"/>
              </a:ext>
            </a:extLst>
          </p:cNvPr>
          <p:cNvCxnSpPr/>
          <p:nvPr/>
        </p:nvCxnSpPr>
        <p:spPr>
          <a:xfrm>
            <a:off x="375505" y="4466336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BE7C7A-D3C5-442A-BEC4-BF4B6D22B8A6}"/>
              </a:ext>
            </a:extLst>
          </p:cNvPr>
          <p:cNvCxnSpPr>
            <a:cxnSpLocks/>
          </p:cNvCxnSpPr>
          <p:nvPr/>
        </p:nvCxnSpPr>
        <p:spPr>
          <a:xfrm>
            <a:off x="314502" y="913819"/>
            <a:ext cx="6051129" cy="123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0D5AA6-9A64-A6A8-9A51-37E4A330B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619" y="214630"/>
            <a:ext cx="2236161" cy="14490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594949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A764670-D7B8-C11E-7CC4-D1D865E8E691}"/>
              </a:ext>
            </a:extLst>
          </p:cNvPr>
          <p:cNvSpPr txBox="1">
            <a:spLocks/>
          </p:cNvSpPr>
          <p:nvPr/>
        </p:nvSpPr>
        <p:spPr>
          <a:xfrm>
            <a:off x="8891719" y="0"/>
            <a:ext cx="1511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1229A5-356D-E2FE-A052-877091A27159}"/>
              </a:ext>
            </a:extLst>
          </p:cNvPr>
          <p:cNvCxnSpPr/>
          <p:nvPr/>
        </p:nvCxnSpPr>
        <p:spPr>
          <a:xfrm>
            <a:off x="781703" y="4247261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196E992-5283-AC3E-5739-9773F6C2670A}"/>
              </a:ext>
            </a:extLst>
          </p:cNvPr>
          <p:cNvSpPr txBox="1">
            <a:spLocks/>
          </p:cNvSpPr>
          <p:nvPr/>
        </p:nvSpPr>
        <p:spPr>
          <a:xfrm>
            <a:off x="457200" y="25863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/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Volume &amp; Speed…The Pubs Landscape</a:t>
            </a:r>
          </a:p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r>
              <a:rPr lang="en-US" sz="2500" b="1" dirty="0">
                <a:latin typeface="Cambria" pitchFamily="18" charset="0"/>
              </a:rPr>
              <a:t> </a:t>
            </a: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A4FA4A2-463B-F8DF-2768-9725086C8E3D}"/>
              </a:ext>
            </a:extLst>
          </p:cNvPr>
          <p:cNvSpPr txBox="1">
            <a:spLocks/>
          </p:cNvSpPr>
          <p:nvPr/>
        </p:nvSpPr>
        <p:spPr>
          <a:xfrm>
            <a:off x="281119" y="924293"/>
            <a:ext cx="8121778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Staggering Growth in Publications and AUDIENCE      </a:t>
            </a:r>
          </a:p>
          <a:p>
            <a:pPr marL="685800" lvl="1" indent="-342900">
              <a:buFontTx/>
              <a:buChar char="–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(Doubling of information every 9 years since WWII</a:t>
            </a:r>
            <a:r>
              <a:rPr lang="en-US" sz="1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growth: APAC/Emerging markets (India, China, South Korea)</a:t>
            </a:r>
            <a:r>
              <a:rPr lang="en-US" sz="1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85800" lvl="1" indent="-342900">
              <a:buFontTx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Unique, rapidly-evolving, hypercompetitive environment</a:t>
            </a:r>
            <a:r>
              <a:rPr lang="en-US" sz="1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685800" lvl="1" indent="-342900">
              <a:buFontTx/>
              <a:buChar char="•"/>
            </a:pPr>
            <a:endParaRPr lang="en-US" sz="18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Staggering </a:t>
            </a:r>
            <a:r>
              <a:rPr lang="en-US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APAC the region…socio-economic backgrounds, cultures and languages </a:t>
            </a:r>
          </a:p>
          <a:p>
            <a:pPr marL="685800" lvl="1" indent="-342900">
              <a:buFontTx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recognition of DE&amp;I…especially in the workplace</a:t>
            </a:r>
          </a:p>
          <a:p>
            <a:pPr marL="685800" lvl="1" indent="-342900">
              <a:buFontTx/>
              <a:buChar char="•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and ongoing process</a:t>
            </a:r>
          </a:p>
          <a:p>
            <a:pPr marL="342900" indent="-342900">
              <a:buFontTx/>
              <a:buChar char="•"/>
            </a:pPr>
            <a:endParaRPr lang="en-US" sz="18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EBDD74-B44E-B158-BDEB-04DC939E86CA}"/>
              </a:ext>
            </a:extLst>
          </p:cNvPr>
          <p:cNvSpPr txBox="1"/>
          <p:nvPr/>
        </p:nvSpPr>
        <p:spPr>
          <a:xfrm>
            <a:off x="252984" y="3974397"/>
            <a:ext cx="4192407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i="0" baseline="30000" dirty="0">
                <a:solidFill>
                  <a:srgbClr val="222222"/>
                </a:solidFill>
                <a:effectLst/>
                <a:latin typeface="Harding"/>
              </a:rPr>
              <a:t>1</a:t>
            </a:r>
            <a:r>
              <a:rPr lang="en-US" sz="900" i="0" strike="noStrike" dirty="0">
                <a:effectLst/>
                <a:latin typeface="MuseoSans"/>
              </a:rPr>
              <a:t>Bornmann and Mutz (2015</a:t>
            </a:r>
            <a:r>
              <a:rPr lang="en-US" sz="900" strike="noStrike" dirty="0">
                <a:latin typeface="MuseoSans"/>
              </a:rPr>
              <a:t>) Growth rates of Modern Science</a:t>
            </a:r>
          </a:p>
          <a:p>
            <a:r>
              <a:rPr lang="en-US" sz="900" i="0" baseline="30000" dirty="0">
                <a:effectLst/>
                <a:latin typeface="MuseoSans"/>
              </a:rPr>
              <a:t>2</a:t>
            </a:r>
            <a:r>
              <a:rPr lang="en-US" sz="900" i="0" dirty="0">
                <a:effectLst/>
                <a:latin typeface="MuseoSans"/>
              </a:rPr>
              <a:t>AJE Scholarly Publishing Report (2016) </a:t>
            </a:r>
            <a:r>
              <a:rPr lang="en-US" sz="900" i="1" dirty="0">
                <a:solidFill>
                  <a:srgbClr val="282828"/>
                </a:solidFill>
                <a:effectLst/>
                <a:latin typeface="MuseoSans"/>
              </a:rPr>
              <a:t>Current Publication Trends</a:t>
            </a:r>
          </a:p>
          <a:p>
            <a:r>
              <a:rPr lang="en-US" sz="900" b="1" baseline="30000" dirty="0">
                <a:solidFill>
                  <a:srgbClr val="0070C0"/>
                </a:solidFill>
                <a:latin typeface="MuseoSans"/>
              </a:rPr>
              <a:t>3</a:t>
            </a:r>
            <a:r>
              <a:rPr lang="en-US" sz="900" b="1" dirty="0">
                <a:solidFill>
                  <a:srgbClr val="0070C0"/>
                </a:solidFill>
                <a:latin typeface="MuseoSans"/>
              </a:rPr>
              <a:t>Hesp, Arai, Bose </a:t>
            </a:r>
            <a:r>
              <a:rPr lang="en-US" sz="900" b="1" i="1" dirty="0">
                <a:solidFill>
                  <a:srgbClr val="0070C0"/>
                </a:solidFill>
                <a:latin typeface="MuseoSans"/>
              </a:rPr>
              <a:t>et al</a:t>
            </a:r>
            <a:r>
              <a:rPr lang="en-US" sz="900" b="1" dirty="0">
                <a:solidFill>
                  <a:srgbClr val="0070C0"/>
                </a:solidFill>
                <a:latin typeface="MuseoSans"/>
              </a:rPr>
              <a:t>., 2023 [</a:t>
            </a:r>
            <a:r>
              <a:rPr lang="en-US" sz="900" b="1" i="1" dirty="0">
                <a:solidFill>
                  <a:srgbClr val="0070C0"/>
                </a:solidFill>
                <a:latin typeface="MuseoSans"/>
              </a:rPr>
              <a:t>CMRO</a:t>
            </a:r>
            <a:r>
              <a:rPr lang="en-US" sz="900" b="1" dirty="0">
                <a:solidFill>
                  <a:srgbClr val="0070C0"/>
                </a:solidFill>
                <a:latin typeface="MuseoSans"/>
              </a:rPr>
              <a:t>] </a:t>
            </a:r>
            <a:r>
              <a:rPr lang="en-US" sz="900" b="1" dirty="0">
                <a:solidFill>
                  <a:srgbClr val="0070C0"/>
                </a:solidFill>
                <a:latin typeface="Museo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https://pubmed.ncbi.nlm.nih.gov/37184123/</a:t>
            </a:r>
            <a:endParaRPr lang="en-US" sz="900" b="1" dirty="0">
              <a:solidFill>
                <a:srgbClr val="0070C0"/>
              </a:solidFill>
              <a:latin typeface="MuseoSan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6AB361-959E-803E-3DDD-04CA8CD752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9"/>
          <a:stretch/>
        </p:blipFill>
        <p:spPr>
          <a:xfrm>
            <a:off x="6985487" y="151530"/>
            <a:ext cx="1906232" cy="138090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E15A58-CDBD-E6EA-6AB3-43F56937BA83}"/>
              </a:ext>
            </a:extLst>
          </p:cNvPr>
          <p:cNvCxnSpPr>
            <a:cxnSpLocks/>
          </p:cNvCxnSpPr>
          <p:nvPr/>
        </p:nvCxnSpPr>
        <p:spPr>
          <a:xfrm>
            <a:off x="457200" y="719826"/>
            <a:ext cx="57132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078544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9341AB5-95A0-1626-B3AF-1CAE71029D8B}"/>
              </a:ext>
            </a:extLst>
          </p:cNvPr>
          <p:cNvSpPr txBox="1">
            <a:spLocks/>
          </p:cNvSpPr>
          <p:nvPr/>
        </p:nvSpPr>
        <p:spPr>
          <a:xfrm>
            <a:off x="8513718" y="68334"/>
            <a:ext cx="369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D5AA9307-F6DD-16AE-3E7D-4037F9AD9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4" b="1009"/>
          <a:stretch/>
        </p:blipFill>
        <p:spPr>
          <a:xfrm>
            <a:off x="6429439" y="1294626"/>
            <a:ext cx="2314956" cy="11264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0CCEB-CBBE-4C34-6856-3223ECAF0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16" y="1432281"/>
            <a:ext cx="4922513" cy="268272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854C6C-B0D1-E779-5550-7F01CFBD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8" y="282151"/>
            <a:ext cx="8063117" cy="75063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GPP 2022: Direct Quotes from Volunteer Reviewers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A80367F-74FD-0B0F-3D32-2E7333F5B2C2}"/>
              </a:ext>
            </a:extLst>
          </p:cNvPr>
          <p:cNvSpPr txBox="1">
            <a:spLocks/>
          </p:cNvSpPr>
          <p:nvPr/>
        </p:nvSpPr>
        <p:spPr>
          <a:xfrm>
            <a:off x="5582648" y="3204168"/>
            <a:ext cx="3161747" cy="116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28C11"/>
              </a:buClr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.AppleSystemUIFont" charset="-120"/>
              <a:buNone/>
              <a:tabLst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Wingdings" charset="2"/>
              <a:buNone/>
              <a:tabLst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Arial" panose="020B0604020202020204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Courier New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274320">
              <a:spcBef>
                <a:spcPts val="0"/>
              </a:spcBef>
              <a:buClr>
                <a:srgbClr val="0070C0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Diversity, Equity &amp; Inclusion</a:t>
            </a:r>
          </a:p>
          <a:p>
            <a:pPr marL="182880" indent="-274320">
              <a:spcBef>
                <a:spcPts val="0"/>
              </a:spcBef>
              <a:buClr>
                <a:srgbClr val="0070C0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Plain Language Summaries</a:t>
            </a:r>
          </a:p>
          <a:p>
            <a:pPr marL="182880" indent="-274320">
              <a:spcBef>
                <a:spcPts val="0"/>
              </a:spcBef>
              <a:buClr>
                <a:srgbClr val="0070C0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[Enhanced Content]</a:t>
            </a:r>
          </a:p>
          <a:p>
            <a:pPr marL="182880" indent="-274320">
              <a:spcBef>
                <a:spcPts val="0"/>
              </a:spcBef>
              <a:buClr>
                <a:srgbClr val="0070C0"/>
              </a:buClr>
              <a:buFont typeface="Calibri" panose="020F0502020204030204" pitchFamily="34" charset="0"/>
              <a:buChar char="–"/>
            </a:pPr>
            <a:endParaRPr lang="en-US" sz="18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C28619-8A23-6100-ACD5-70E7D7658196}"/>
              </a:ext>
            </a:extLst>
          </p:cNvPr>
          <p:cNvSpPr txBox="1">
            <a:spLocks/>
          </p:cNvSpPr>
          <p:nvPr/>
        </p:nvSpPr>
        <p:spPr>
          <a:xfrm>
            <a:off x="6319394" y="887088"/>
            <a:ext cx="2194324" cy="4075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F28C1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263C80"/>
                </a:solidFill>
                <a:latin typeface="HelveticaNeueLTStd-Bd"/>
              </a:rPr>
              <a:t>Reviewer locations*</a:t>
            </a:r>
            <a:endParaRPr lang="en-US" baseline="30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B083F4-058D-0164-B425-F83EB5894AFB}"/>
              </a:ext>
            </a:extLst>
          </p:cNvPr>
          <p:cNvCxnSpPr>
            <a:cxnSpLocks/>
          </p:cNvCxnSpPr>
          <p:nvPr/>
        </p:nvCxnSpPr>
        <p:spPr>
          <a:xfrm>
            <a:off x="570688" y="1065266"/>
            <a:ext cx="535884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04637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9341AB5-95A0-1626-B3AF-1CAE71029D8B}"/>
              </a:ext>
            </a:extLst>
          </p:cNvPr>
          <p:cNvSpPr txBox="1">
            <a:spLocks/>
          </p:cNvSpPr>
          <p:nvPr/>
        </p:nvSpPr>
        <p:spPr>
          <a:xfrm>
            <a:off x="8744132" y="68334"/>
            <a:ext cx="1393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BA7C9B-731F-6E3C-0F92-47BB733F6D9B}"/>
              </a:ext>
            </a:extLst>
          </p:cNvPr>
          <p:cNvSpPr txBox="1">
            <a:spLocks/>
          </p:cNvSpPr>
          <p:nvPr/>
        </p:nvSpPr>
        <p:spPr>
          <a:xfrm>
            <a:off x="399868" y="319980"/>
            <a:ext cx="6009021" cy="508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 Reviewer Feedback [GPP 2022]</a:t>
            </a:r>
            <a:r>
              <a:rPr lang="en-US" sz="2400" baseline="30000" dirty="0">
                <a:highlight>
                  <a:srgbClr val="FF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endParaRPr lang="en-US" sz="2400" baseline="30000" dirty="0"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2C44A6-8925-AE4C-F44A-3E1E4656471A}"/>
              </a:ext>
            </a:extLst>
          </p:cNvPr>
          <p:cNvCxnSpPr/>
          <p:nvPr/>
        </p:nvCxnSpPr>
        <p:spPr>
          <a:xfrm>
            <a:off x="358989" y="4194041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3FEC73E-0149-BF88-B980-A33D896B1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05" y="1680619"/>
            <a:ext cx="2938872" cy="22625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B42FFA-CF00-3C02-936C-3E9E74A18004}"/>
              </a:ext>
            </a:extLst>
          </p:cNvPr>
          <p:cNvSpPr txBox="1">
            <a:spLocks/>
          </p:cNvSpPr>
          <p:nvPr/>
        </p:nvSpPr>
        <p:spPr>
          <a:xfrm>
            <a:off x="1321190" y="1259343"/>
            <a:ext cx="3974696" cy="407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F28C1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263C80"/>
                </a:solidFill>
                <a:latin typeface="HelveticaNeueLTStd-Bd"/>
              </a:rPr>
              <a:t>Incidence of keywords around DE&amp;I in the raw comments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5C6D87-594E-3F2A-51B6-CF3539D3AB44}"/>
              </a:ext>
            </a:extLst>
          </p:cNvPr>
          <p:cNvSpPr txBox="1">
            <a:spLocks/>
          </p:cNvSpPr>
          <p:nvPr/>
        </p:nvSpPr>
        <p:spPr>
          <a:xfrm>
            <a:off x="399868" y="1105188"/>
            <a:ext cx="921322" cy="407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F28C1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263C80"/>
                </a:solidFill>
                <a:latin typeface="HelveticaNeueLTStd-Bd"/>
              </a:rPr>
              <a:t>DE&amp;I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076BBF-2FD8-621D-9A56-EE613E575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40" t="15192" r="22144"/>
          <a:stretch/>
        </p:blipFill>
        <p:spPr>
          <a:xfrm>
            <a:off x="6864920" y="423410"/>
            <a:ext cx="1979752" cy="1428172"/>
          </a:xfrm>
          <a:prstGeom prst="rect">
            <a:avLst/>
          </a:prstGeom>
          <a:noFill/>
          <a:ln>
            <a:noFill/>
          </a:ln>
          <a:effectLst>
            <a:outerShdw blurRad="50800" dist="50800" dir="5700000" sx="103000" sy="103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38ADF64-90A5-BDEC-0EE2-83B833A4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42" y="2231298"/>
            <a:ext cx="3796612" cy="1846394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  <a:buClrTx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Diversity in trial design</a:t>
            </a:r>
          </a:p>
          <a:p>
            <a:pPr>
              <a:spcAft>
                <a:spcPts val="1200"/>
              </a:spcAft>
              <a:buClrTx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FDA requirement…diversity plan for clinical trials</a:t>
            </a:r>
          </a:p>
          <a:p>
            <a:pPr>
              <a:spcAft>
                <a:spcPts val="1200"/>
              </a:spcAft>
              <a:buClrTx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UREGS*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E00A2A-29AD-0FE1-EDF7-FFF2F13F7DE8}"/>
              </a:ext>
            </a:extLst>
          </p:cNvPr>
          <p:cNvCxnSpPr>
            <a:cxnSpLocks/>
          </p:cNvCxnSpPr>
          <p:nvPr/>
        </p:nvCxnSpPr>
        <p:spPr>
          <a:xfrm>
            <a:off x="399868" y="937294"/>
            <a:ext cx="622601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1B55A4-B092-F78B-0111-6717BCB26700}"/>
              </a:ext>
            </a:extLst>
          </p:cNvPr>
          <p:cNvSpPr txBox="1"/>
          <p:nvPr/>
        </p:nvSpPr>
        <p:spPr>
          <a:xfrm>
            <a:off x="358989" y="4291150"/>
            <a:ext cx="22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*Under Represented Ethnic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92BE4-13E3-6F4C-B1FB-4A57DEA57F67}"/>
              </a:ext>
            </a:extLst>
          </p:cNvPr>
          <p:cNvSpPr txBox="1"/>
          <p:nvPr/>
        </p:nvSpPr>
        <p:spPr>
          <a:xfrm>
            <a:off x="7206143" y="401832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68BEB-0C82-36B5-4392-F9DCCFF9928D}"/>
              </a:ext>
            </a:extLst>
          </p:cNvPr>
          <p:cNvSpPr txBox="1"/>
          <p:nvPr/>
        </p:nvSpPr>
        <p:spPr>
          <a:xfrm>
            <a:off x="3718184" y="4239143"/>
            <a:ext cx="5425815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800" i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‡</a:t>
            </a:r>
            <a:r>
              <a:rPr lang="en-US" sz="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“ISMPP Volunteer Reviewer Feedback on GPP 2022: Comments on Patients, Enhanced Content and PLS</a:t>
            </a:r>
            <a:r>
              <a:rPr lang="en-US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>
              <a:spcBef>
                <a:spcPts val="0"/>
              </a:spcBef>
            </a:pPr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Toroser, Dormer, DeTora, Hanekamp and Citrome. ISMPP 2023 Annual </a:t>
            </a: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eeting.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Washington DC, USA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0821783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7A809CF-F32D-B2E8-14CE-40456AB5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48" y="32486"/>
            <a:ext cx="5785288" cy="941541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GPP 2022: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Enhanced content and PLS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9142161-C3A6-7078-0F65-EB88DBD9C458}"/>
              </a:ext>
            </a:extLst>
          </p:cNvPr>
          <p:cNvSpPr txBox="1">
            <a:spLocks/>
          </p:cNvSpPr>
          <p:nvPr/>
        </p:nvSpPr>
        <p:spPr>
          <a:xfrm>
            <a:off x="8724549" y="59945"/>
            <a:ext cx="3183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FDA827-E5E8-18D3-78D0-F839C1A6A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229" y="982416"/>
            <a:ext cx="6704925" cy="3291901"/>
          </a:xfrm>
          <a:prstGeom prst="rect">
            <a:avLst/>
          </a:prstGeom>
        </p:spPr>
        <p:txBody>
          <a:bodyPr vert="horz" lIns="0" tIns="34290" rIns="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defTabSz="68580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GPP endorses the use of enhanced content if it is developed following the same ethical and quality principles as the main publication</a:t>
            </a:r>
          </a:p>
          <a:p>
            <a:pPr marL="628650" lvl="1" defTabSz="68580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the use of plain language summaries (PLS) to support the communication of scientific information to lay audiences</a:t>
            </a:r>
          </a:p>
          <a:p>
            <a:pPr marL="628650" lvl="1" defTabSz="68580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Formats might include text, video, audio, podcast, or infographic</a:t>
            </a:r>
          </a:p>
          <a:p>
            <a:pPr marL="628650" lvl="1" defTabSz="68580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content must be consistent with that of the underlying publication and must not be promotional in language, tone, or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51239F-3D7E-1E58-3587-32F97D33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212" y="333789"/>
            <a:ext cx="1758133" cy="12740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EA1556-D747-0F1C-5EB6-2ACB05FC1151}"/>
              </a:ext>
            </a:extLst>
          </p:cNvPr>
          <p:cNvCxnSpPr>
            <a:cxnSpLocks/>
          </p:cNvCxnSpPr>
          <p:nvPr/>
        </p:nvCxnSpPr>
        <p:spPr>
          <a:xfrm>
            <a:off x="479248" y="861285"/>
            <a:ext cx="621697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26454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7617358-C2BF-23AA-3E85-03F76886FE48}"/>
              </a:ext>
            </a:extLst>
          </p:cNvPr>
          <p:cNvSpPr txBox="1">
            <a:spLocks/>
          </p:cNvSpPr>
          <p:nvPr/>
        </p:nvSpPr>
        <p:spPr>
          <a:xfrm>
            <a:off x="7499757" y="59945"/>
            <a:ext cx="154312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D0A0E-4515-A647-B2E3-7F1B29FB990E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F5E150-3649-165A-C70A-6C0519588B34}"/>
              </a:ext>
            </a:extLst>
          </p:cNvPr>
          <p:cNvCxnSpPr/>
          <p:nvPr/>
        </p:nvCxnSpPr>
        <p:spPr>
          <a:xfrm>
            <a:off x="363635" y="4002720"/>
            <a:ext cx="749580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D1EDE02-BB5E-7CAA-7976-D454D712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35" y="367708"/>
            <a:ext cx="6220045" cy="63964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…Increasing Volume &amp; SPEED continued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472CDD-AE2F-CE30-DEA3-D1D270C7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391359"/>
            <a:ext cx="8229599" cy="2708451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1. New FORMATS for DIVERSE consumer populations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3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PLS-Ps, </a:t>
            </a:r>
            <a:r>
              <a:rPr lang="en-US" sz="68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Enhanced Content, Preprints, </a:t>
            </a: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formats often PubMed indexed [formal citations]</a:t>
            </a:r>
          </a:p>
          <a:p>
            <a:pPr marL="101600" indent="0">
              <a:spcAft>
                <a:spcPts val="1200"/>
              </a:spcAft>
              <a:buNone/>
            </a:pPr>
            <a:r>
              <a:rPr lang="en-US" sz="7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MULTIPLE ENTRY POINTS</a:t>
            </a:r>
          </a:p>
          <a:p>
            <a:pPr marL="10160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7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en-US" sz="7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2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Virtual sessions, Other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paperless highly connected DIGITAL experience</a:t>
            </a:r>
          </a:p>
          <a:p>
            <a:pPr marL="800100" lvl="1" indent="-342900" algn="r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n-US" sz="2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B883B-FB9A-98B0-30C0-184550F293E4}"/>
              </a:ext>
            </a:extLst>
          </p:cNvPr>
          <p:cNvSpPr txBox="1"/>
          <p:nvPr/>
        </p:nvSpPr>
        <p:spPr>
          <a:xfrm>
            <a:off x="363635" y="4137361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Enhanced content</a:t>
            </a:r>
            <a:endParaRPr lang="en-US" sz="1050" dirty="0">
              <a:hlinkClick r:id="rId3"/>
            </a:endParaRPr>
          </a:p>
          <a:p>
            <a:r>
              <a:rPr lang="en-US" sz="1050" dirty="0">
                <a:hlinkClick r:id="rId3"/>
              </a:rPr>
              <a:t>https://www.thelancet.com/the-lancet-voice</a:t>
            </a:r>
            <a:endParaRPr lang="en-US" sz="1050" dirty="0"/>
          </a:p>
          <a:p>
            <a:endParaRPr lang="en-US" sz="1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272157-9DF6-0AB3-B906-DE2D35CA0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749" y="59945"/>
            <a:ext cx="1282138" cy="120305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B158A0-2E86-D286-8D42-8078DF91F6D0}"/>
              </a:ext>
            </a:extLst>
          </p:cNvPr>
          <p:cNvCxnSpPr>
            <a:cxnSpLocks/>
          </p:cNvCxnSpPr>
          <p:nvPr/>
        </p:nvCxnSpPr>
        <p:spPr>
          <a:xfrm>
            <a:off x="570688" y="1065266"/>
            <a:ext cx="616773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2399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6378</TotalTime>
  <Words>823</Words>
  <Application>Microsoft Office PowerPoint</Application>
  <PresentationFormat>On-screen Show (16:9)</PresentationFormat>
  <Paragraphs>126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Franklin Gothic Medium</vt:lpstr>
      <vt:lpstr>Harding</vt:lpstr>
      <vt:lpstr>HelveticaNeueLTStd-Bd</vt:lpstr>
      <vt:lpstr>MuseoSans</vt:lpstr>
      <vt:lpstr>Times New Roman</vt:lpstr>
      <vt:lpstr>Office Theme</vt:lpstr>
      <vt:lpstr>PowerPoint Presentation</vt:lpstr>
      <vt:lpstr>PowerPoint Presentation</vt:lpstr>
      <vt:lpstr>PowerPoint Presentation</vt:lpstr>
      <vt:lpstr>GPP 2022…what are the updates  General description, and resources</vt:lpstr>
      <vt:lpstr>PowerPoint Presentation</vt:lpstr>
      <vt:lpstr>GPP 2022: Direct Quotes from Volunteer Reviewers</vt:lpstr>
      <vt:lpstr>PowerPoint Presentation</vt:lpstr>
      <vt:lpstr>GPP 2022: Enhanced content and PLS </vt:lpstr>
      <vt:lpstr>…Increasing Volume &amp; SPEED continued</vt:lpstr>
      <vt:lpstr>Challenges and Risks</vt:lpstr>
      <vt:lpstr>NEW NORMAL</vt:lpstr>
      <vt:lpstr>PowerPoint Presentation</vt:lpstr>
      <vt:lpstr>GPP 2022 Authoring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Toroser, Dikran</cp:lastModifiedBy>
  <cp:revision>6</cp:revision>
  <dcterms:created xsi:type="dcterms:W3CDTF">2017-08-02T13:46:59Z</dcterms:created>
  <dcterms:modified xsi:type="dcterms:W3CDTF">2023-08-11T11:24:52Z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56a699-e9bd-437a-8412-901342082749_Enabled">
    <vt:lpwstr>true</vt:lpwstr>
  </property>
  <property fmtid="{D5CDD505-2E9C-101B-9397-08002B2CF9AE}" pid="3" name="MSIP_Label_2c56a699-e9bd-437a-8412-901342082749_SetDate">
    <vt:lpwstr>2023-05-22T14:40:40Z</vt:lpwstr>
  </property>
  <property fmtid="{D5CDD505-2E9C-101B-9397-08002B2CF9AE}" pid="4" name="MSIP_Label_2c56a699-e9bd-437a-8412-901342082749_Method">
    <vt:lpwstr>Privileged</vt:lpwstr>
  </property>
  <property fmtid="{D5CDD505-2E9C-101B-9397-08002B2CF9AE}" pid="5" name="MSIP_Label_2c56a699-e9bd-437a-8412-901342082749_Name">
    <vt:lpwstr>2c56a699-e9bd-437a-8412-901342082749</vt:lpwstr>
  </property>
  <property fmtid="{D5CDD505-2E9C-101B-9397-08002B2CF9AE}" pid="6" name="MSIP_Label_2c56a699-e9bd-437a-8412-901342082749_SiteId">
    <vt:lpwstr>a00de4ec-48a8-43a6-be74-e31274e2060d</vt:lpwstr>
  </property>
  <property fmtid="{D5CDD505-2E9C-101B-9397-08002B2CF9AE}" pid="7" name="MSIP_Label_2c56a699-e9bd-437a-8412-901342082749_ActionId">
    <vt:lpwstr>ae1f9bf7-97ca-4f8a-9f09-09674bd59771</vt:lpwstr>
  </property>
  <property fmtid="{D5CDD505-2E9C-101B-9397-08002B2CF9AE}" pid="8" name="MSIP_Label_2c56a699-e9bd-437a-8412-901342082749_ContentBits">
    <vt:lpwstr>1</vt:lpwstr>
  </property>
  <property fmtid="{D5CDD505-2E9C-101B-9397-08002B2CF9AE}" pid="9" name="MerckAIPLabel">
    <vt:lpwstr>Confidential</vt:lpwstr>
  </property>
  <property fmtid="{D5CDD505-2E9C-101B-9397-08002B2CF9AE}" pid="10" name="MerckAIPDataExchange">
    <vt:lpwstr>!MRKMIP@Confidential</vt:lpwstr>
  </property>
  <property fmtid="{D5CDD505-2E9C-101B-9397-08002B2CF9AE}" pid="11" name="_AdHocReviewCycleID">
    <vt:i4>1500935511</vt:i4>
  </property>
  <property fmtid="{D5CDD505-2E9C-101B-9397-08002B2CF9AE}" pid="12" name="_NewReviewCycle">
    <vt:lpwstr/>
  </property>
  <property fmtid="{D5CDD505-2E9C-101B-9397-08002B2CF9AE}" pid="13" name="_EmailSubject">
    <vt:lpwstr>ACSE 2023: Soft Reminder of PPT Slides</vt:lpwstr>
  </property>
  <property fmtid="{D5CDD505-2E9C-101B-9397-08002B2CF9AE}" pid="14" name="_AuthorEmail">
    <vt:lpwstr>dikran.toroser@merck.com</vt:lpwstr>
  </property>
  <property fmtid="{D5CDD505-2E9C-101B-9397-08002B2CF9AE}" pid="15" name="_AuthorEmailDisplayName">
    <vt:lpwstr>Toroser, Dikran</vt:lpwstr>
  </property>
  <property fmtid="{D5CDD505-2E9C-101B-9397-08002B2CF9AE}" pid="16" name="_PreviousAdHocReviewCycleID">
    <vt:i4>115838496</vt:i4>
  </property>
</Properties>
</file>